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71" r:id="rId6"/>
    <p:sldId id="263" r:id="rId7"/>
    <p:sldId id="270" r:id="rId8"/>
    <p:sldId id="264" r:id="rId9"/>
    <p:sldId id="265" r:id="rId10"/>
    <p:sldId id="266" r:id="rId11"/>
    <p:sldId id="267" r:id="rId12"/>
    <p:sldId id="268" r:id="rId13"/>
    <p:sldId id="269" r:id="rId14"/>
    <p:sldId id="259" r:id="rId15"/>
    <p:sldId id="261"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F14D5-504F-0C01-146B-93DB40FA5ACE}" v="49" dt="2021-09-23T03:05:56.178"/>
    <p1510:client id="{D2319E1A-BA76-8E0D-9D86-AC3959F8BBDB}" v="63" dt="2021-09-21T19:43:11.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09/23/2021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09/23/2021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09/23/2021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09/23/2021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09/23/2021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09/23/2021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09/23/2021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09/23/2021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09/23/2021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09/23/2021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09/23/2021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09/23/2021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mailto:martinj@leonschools.net" TargetMode="External"/><Relationship Id="rId3" Type="http://schemas.openxmlformats.org/officeDocument/2006/relationships/hyperlink" Target="mailto:amosc@leonschools.net" TargetMode="External"/><Relationship Id="rId7" Type="http://schemas.openxmlformats.org/officeDocument/2006/relationships/hyperlink" Target="mailto:chatmanc@leonschools.net" TargetMode="External"/><Relationship Id="rId2" Type="http://schemas.openxmlformats.org/officeDocument/2006/relationships/hyperlink" Target="mailto:johnsonm9@leonschools.net" TargetMode="External"/><Relationship Id="rId1" Type="http://schemas.openxmlformats.org/officeDocument/2006/relationships/slideLayout" Target="../slideLayouts/slideLayout2.xml"/><Relationship Id="rId6" Type="http://schemas.openxmlformats.org/officeDocument/2006/relationships/hyperlink" Target="mailto:buchanang@leonschools.net" TargetMode="External"/><Relationship Id="rId5" Type="http://schemas.openxmlformats.org/officeDocument/2006/relationships/hyperlink" Target="mailto:bignesse@leonschools.net" TargetMode="External"/><Relationship Id="rId4" Type="http://schemas.openxmlformats.org/officeDocument/2006/relationships/hyperlink" Target="mailto:bairb@leonschools.net" TargetMode="External"/><Relationship Id="rId9" Type="http://schemas.openxmlformats.org/officeDocument/2006/relationships/hyperlink" Target="mailto:wrightk2@leonschools.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onschools.net/classlink" TargetMode="External"/><Relationship Id="rId2" Type="http://schemas.openxmlformats.org/officeDocument/2006/relationships/hyperlink" Target="https://www.leonschools.net/domain/8869" TargetMode="External"/><Relationship Id="rId1" Type="http://schemas.openxmlformats.org/officeDocument/2006/relationships/slideLayout" Target="../slideLayouts/slideLayout2.xml"/><Relationship Id="rId4" Type="http://schemas.openxmlformats.org/officeDocument/2006/relationships/hyperlink" Target="https://www.leonschools.net/parentporta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Stack of magazines on table">
            <a:extLst>
              <a:ext uri="{FF2B5EF4-FFF2-40B4-BE49-F238E27FC236}">
                <a16:creationId xmlns:a16="http://schemas.microsoft.com/office/drawing/2014/main" id="{63C1289A-DA19-4473-8A9B-702026CC2EF4}"/>
              </a:ext>
            </a:extLst>
          </p:cNvPr>
          <p:cNvPicPr>
            <a:picLocks noChangeAspect="1"/>
          </p:cNvPicPr>
          <p:nvPr/>
        </p:nvPicPr>
        <p:blipFill rotWithShape="1">
          <a:blip r:embed="rId2">
            <a:alphaModFix amt="40000"/>
          </a:blip>
          <a:srcRect t="14163" r="-2" b="1563"/>
          <a:stretch/>
        </p:blipFill>
        <p:spPr>
          <a:xfrm>
            <a:off x="20" y="10"/>
            <a:ext cx="12191980" cy="6857990"/>
          </a:xfrm>
          <a:prstGeom prst="rect">
            <a:avLst/>
          </a:prstGeom>
        </p:spPr>
      </p:pic>
      <p:sp>
        <p:nvSpPr>
          <p:cNvPr id="2" name="Title 1">
            <a:extLst>
              <a:ext uri="{FF2B5EF4-FFF2-40B4-BE49-F238E27FC236}">
                <a16:creationId xmlns:a16="http://schemas.microsoft.com/office/drawing/2014/main" id="{AF973E43-E6FE-4532-B078-943D28725A52}"/>
              </a:ext>
            </a:extLst>
          </p:cNvPr>
          <p:cNvSpPr>
            <a:spLocks noGrp="1"/>
          </p:cNvSpPr>
          <p:nvPr>
            <p:ph type="ctrTitle"/>
          </p:nvPr>
        </p:nvSpPr>
        <p:spPr>
          <a:xfrm>
            <a:off x="810001" y="1449147"/>
            <a:ext cx="10572000" cy="3732453"/>
          </a:xfrm>
        </p:spPr>
        <p:txBody>
          <a:bodyPr>
            <a:normAutofit/>
          </a:bodyPr>
          <a:lstStyle/>
          <a:p>
            <a:r>
              <a:rPr lang="en-US" sz="6600"/>
              <a:t>Welcome to Open House</a:t>
            </a:r>
          </a:p>
        </p:txBody>
      </p:sp>
      <p:sp>
        <p:nvSpPr>
          <p:cNvPr id="3" name="Subtitle 2">
            <a:extLst>
              <a:ext uri="{FF2B5EF4-FFF2-40B4-BE49-F238E27FC236}">
                <a16:creationId xmlns:a16="http://schemas.microsoft.com/office/drawing/2014/main" id="{C530F155-0C99-40E5-A767-022388EFC14E}"/>
              </a:ext>
            </a:extLst>
          </p:cNvPr>
          <p:cNvSpPr>
            <a:spLocks noGrp="1"/>
          </p:cNvSpPr>
          <p:nvPr>
            <p:ph type="subTitle" idx="1"/>
          </p:nvPr>
        </p:nvSpPr>
        <p:spPr>
          <a:xfrm>
            <a:off x="810001" y="5280847"/>
            <a:ext cx="10572000" cy="434974"/>
          </a:xfrm>
        </p:spPr>
        <p:txBody>
          <a:bodyPr vert="horz" lIns="91440" tIns="45720" rIns="91440" bIns="45720" rtlCol="0" anchor="t">
            <a:noAutofit/>
          </a:bodyPr>
          <a:lstStyle/>
          <a:p>
            <a:pPr>
              <a:lnSpc>
                <a:spcPct val="90000"/>
              </a:lnSpc>
            </a:pPr>
            <a:r>
              <a:rPr lang="en-US" sz="2400"/>
              <a:t>Heritage Trails Community School</a:t>
            </a:r>
          </a:p>
          <a:p>
            <a:pPr>
              <a:lnSpc>
                <a:spcPct val="90000"/>
              </a:lnSpc>
            </a:pPr>
            <a:r>
              <a:rPr lang="en-US" sz="2400"/>
              <a:t>Middle and High</a:t>
            </a:r>
          </a:p>
          <a:p>
            <a:pPr>
              <a:lnSpc>
                <a:spcPct val="90000"/>
              </a:lnSpc>
            </a:pPr>
            <a:endParaRPr lang="en-US" sz="2400"/>
          </a:p>
        </p:txBody>
      </p:sp>
    </p:spTree>
    <p:extLst>
      <p:ext uri="{BB962C8B-B14F-4D97-AF65-F5344CB8AC3E}">
        <p14:creationId xmlns:p14="http://schemas.microsoft.com/office/powerpoint/2010/main" val="320666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D11CC-BDE5-4A7C-A72D-05D44EE43D1F}"/>
              </a:ext>
            </a:extLst>
          </p:cNvPr>
          <p:cNvSpPr>
            <a:spLocks noGrp="1"/>
          </p:cNvSpPr>
          <p:nvPr>
            <p:ph type="title"/>
          </p:nvPr>
        </p:nvSpPr>
        <p:spPr>
          <a:xfrm>
            <a:off x="92765" y="205410"/>
            <a:ext cx="6195399" cy="780927"/>
          </a:xfrm>
        </p:spPr>
        <p:txBody>
          <a:bodyPr>
            <a:noAutofit/>
          </a:bodyPr>
          <a:lstStyle/>
          <a:p>
            <a:r>
              <a:rPr lang="en-US" sz="5000"/>
              <a:t>Gregory Buchanan</a:t>
            </a:r>
          </a:p>
        </p:txBody>
      </p:sp>
      <p:sp>
        <p:nvSpPr>
          <p:cNvPr id="6" name="Picture Placeholder 5">
            <a:extLst>
              <a:ext uri="{FF2B5EF4-FFF2-40B4-BE49-F238E27FC236}">
                <a16:creationId xmlns:a16="http://schemas.microsoft.com/office/drawing/2014/main" id="{D23A711D-C445-46E7-BF1A-F5446942AF21}"/>
              </a:ext>
            </a:extLst>
          </p:cNvPr>
          <p:cNvSpPr>
            <a:spLocks noGrp="1"/>
          </p:cNvSpPr>
          <p:nvPr>
            <p:ph type="pic" sz="quarter" idx="13"/>
          </p:nvPr>
        </p:nvSpPr>
        <p:spPr>
          <a:xfrm>
            <a:off x="6877878" y="0"/>
            <a:ext cx="5314123" cy="6858000"/>
          </a:xfrm>
          <a:solidFill>
            <a:schemeClr val="accent1"/>
          </a:solidFill>
        </p:spPr>
      </p:sp>
      <p:sp>
        <p:nvSpPr>
          <p:cNvPr id="5" name="Text Placeholder 4">
            <a:extLst>
              <a:ext uri="{FF2B5EF4-FFF2-40B4-BE49-F238E27FC236}">
                <a16:creationId xmlns:a16="http://schemas.microsoft.com/office/drawing/2014/main" id="{C0DAF1CA-475E-418C-8CD8-A74ADF16A797}"/>
              </a:ext>
            </a:extLst>
          </p:cNvPr>
          <p:cNvSpPr>
            <a:spLocks noGrp="1"/>
          </p:cNvSpPr>
          <p:nvPr>
            <p:ph type="body" sz="half" idx="2"/>
          </p:nvPr>
        </p:nvSpPr>
        <p:spPr>
          <a:xfrm>
            <a:off x="92765" y="959832"/>
            <a:ext cx="7113021" cy="5778899"/>
          </a:xfrm>
        </p:spPr>
        <p:txBody>
          <a:bodyPr>
            <a:noAutofit/>
          </a:bodyPr>
          <a:lstStyle/>
          <a:p>
            <a:r>
              <a:rPr lang="en-US" sz="2000"/>
              <a:t>My name is Mr. Buchanan, this is my eighth year serving as the high school English teacher at Heritage Trails. My goal is to increase the competencies and capacities of my students regarding the access, analysis, evaluation, and creation of text.</a:t>
            </a:r>
          </a:p>
          <a:p>
            <a:r>
              <a:rPr lang="en-US" sz="2000"/>
              <a:t>Coleman serves as Para for the classroom, having worked for HTCS for the past three years. They add deep care and creativity to the classroom.</a:t>
            </a:r>
          </a:p>
          <a:p>
            <a:r>
              <a:rPr lang="en-US" sz="2000" u="sng"/>
              <a:t>Things To Know</a:t>
            </a:r>
          </a:p>
          <a:p>
            <a:r>
              <a:rPr lang="en-US" sz="2000"/>
              <a:t>-The ELA curriculum consists of Florida Collections, supplemented by </a:t>
            </a:r>
            <a:r>
              <a:rPr lang="en-US" sz="2000" err="1"/>
              <a:t>CommonLit</a:t>
            </a:r>
            <a:r>
              <a:rPr lang="en-US" sz="2000"/>
              <a:t>.</a:t>
            </a:r>
          </a:p>
          <a:p>
            <a:r>
              <a:rPr lang="en-US" sz="2000"/>
              <a:t>-Application to resubmit work is welcome year-round.</a:t>
            </a:r>
          </a:p>
          <a:p>
            <a:r>
              <a:rPr lang="en-US" sz="2000"/>
              <a:t>-Official Progress Monitoring is assessed via STAR Reading, and the academic year culminates in the FSA.</a:t>
            </a:r>
          </a:p>
        </p:txBody>
      </p:sp>
      <p:pic>
        <p:nvPicPr>
          <p:cNvPr id="1026" name="Picture 2">
            <a:extLst>
              <a:ext uri="{FF2B5EF4-FFF2-40B4-BE49-F238E27FC236}">
                <a16:creationId xmlns:a16="http://schemas.microsoft.com/office/drawing/2014/main" id="{EBF91F1B-58B6-4FBE-9114-D90A2E191FF1}"/>
              </a:ext>
            </a:extLst>
          </p:cNvPr>
          <p:cNvPicPr>
            <a:picLocks noChangeAspect="1" noChangeArrowheads="1"/>
          </p:cNvPicPr>
          <p:nvPr/>
        </p:nvPicPr>
        <p:blipFill>
          <a:blip r:embed="rId2"/>
          <a:stretch>
            <a:fillRect/>
          </a:stretch>
        </p:blipFill>
        <p:spPr bwMode="auto">
          <a:xfrm>
            <a:off x="8226206" y="1465416"/>
            <a:ext cx="2945375" cy="392716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8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D11CC-BDE5-4A7C-A72D-05D44EE43D1F}"/>
              </a:ext>
            </a:extLst>
          </p:cNvPr>
          <p:cNvSpPr>
            <a:spLocks noGrp="1"/>
          </p:cNvSpPr>
          <p:nvPr>
            <p:ph type="title"/>
          </p:nvPr>
        </p:nvSpPr>
        <p:spPr>
          <a:xfrm>
            <a:off x="0" y="298649"/>
            <a:ext cx="6195399" cy="873693"/>
          </a:xfrm>
        </p:spPr>
        <p:txBody>
          <a:bodyPr>
            <a:noAutofit/>
          </a:bodyPr>
          <a:lstStyle/>
          <a:p>
            <a:r>
              <a:rPr lang="en-US" sz="5000"/>
              <a:t>Charles Chatman</a:t>
            </a:r>
          </a:p>
        </p:txBody>
      </p:sp>
      <p:sp>
        <p:nvSpPr>
          <p:cNvPr id="6" name="Picture Placeholder 5">
            <a:extLst>
              <a:ext uri="{FF2B5EF4-FFF2-40B4-BE49-F238E27FC236}">
                <a16:creationId xmlns:a16="http://schemas.microsoft.com/office/drawing/2014/main" id="{D23A711D-C445-46E7-BF1A-F5446942AF21}"/>
              </a:ext>
            </a:extLst>
          </p:cNvPr>
          <p:cNvSpPr>
            <a:spLocks noGrp="1"/>
          </p:cNvSpPr>
          <p:nvPr>
            <p:ph type="pic" sz="quarter" idx="13"/>
          </p:nvPr>
        </p:nvSpPr>
        <p:spPr>
          <a:xfrm>
            <a:off x="6877878" y="0"/>
            <a:ext cx="5314123" cy="6858000"/>
          </a:xfrm>
          <a:solidFill>
            <a:schemeClr val="accent1"/>
          </a:solidFill>
        </p:spPr>
      </p:sp>
      <p:sp>
        <p:nvSpPr>
          <p:cNvPr id="5" name="Text Placeholder 4">
            <a:extLst>
              <a:ext uri="{FF2B5EF4-FFF2-40B4-BE49-F238E27FC236}">
                <a16:creationId xmlns:a16="http://schemas.microsoft.com/office/drawing/2014/main" id="{C0DAF1CA-475E-418C-8CD8-A74ADF16A797}"/>
              </a:ext>
            </a:extLst>
          </p:cNvPr>
          <p:cNvSpPr>
            <a:spLocks noGrp="1"/>
          </p:cNvSpPr>
          <p:nvPr>
            <p:ph type="body" sz="half" idx="2"/>
          </p:nvPr>
        </p:nvSpPr>
        <p:spPr>
          <a:xfrm>
            <a:off x="0" y="1172341"/>
            <a:ext cx="7237805" cy="5387009"/>
          </a:xfrm>
        </p:spPr>
        <p:txBody>
          <a:bodyPr>
            <a:normAutofit/>
          </a:bodyPr>
          <a:lstStyle/>
          <a:p>
            <a:r>
              <a:rPr lang="en-US" sz="2200" dirty="0"/>
              <a:t>My name is Charles Chatman. I will be teaching Middle School Language Arts. Although this is my first year at Heritage Trails, I have over 10 years working with this student population. Ms. K is the paraprofessional for this </a:t>
            </a:r>
            <a:r>
              <a:rPr lang="en-US" sz="2200"/>
              <a:t>class and</a:t>
            </a:r>
            <a:r>
              <a:rPr lang="en-US" sz="2200" dirty="0"/>
              <a:t> has been at Heritage Trails for 6 years. She has over 40 years working with this student population.</a:t>
            </a:r>
          </a:p>
          <a:p>
            <a:r>
              <a:rPr lang="en-US" sz="2200" u="sng"/>
              <a:t>Things To Know</a:t>
            </a:r>
          </a:p>
          <a:p>
            <a:r>
              <a:rPr lang="en-US" sz="2200"/>
              <a:t>-We are using the Florida Collections Curriculum this school year.</a:t>
            </a:r>
          </a:p>
          <a:p>
            <a:r>
              <a:rPr lang="en-US" sz="2200"/>
              <a:t>-Work is able to be made up until the day before the nine week due date in Focus.</a:t>
            </a:r>
          </a:p>
          <a:p>
            <a:r>
              <a:rPr lang="en-US" sz="2200"/>
              <a:t>-Star Reading and Language Live are the two main assessments for the year, along with the FSA.</a:t>
            </a:r>
          </a:p>
        </p:txBody>
      </p:sp>
      <p:pic>
        <p:nvPicPr>
          <p:cNvPr id="1026" name="Picture 2">
            <a:extLst>
              <a:ext uri="{FF2B5EF4-FFF2-40B4-BE49-F238E27FC236}">
                <a16:creationId xmlns:a16="http://schemas.microsoft.com/office/drawing/2014/main" id="{EBF91F1B-58B6-4FBE-9114-D90A2E191FF1}"/>
              </a:ext>
            </a:extLst>
          </p:cNvPr>
          <p:cNvPicPr>
            <a:picLocks noChangeAspect="1" noChangeArrowheads="1"/>
          </p:cNvPicPr>
          <p:nvPr/>
        </p:nvPicPr>
        <p:blipFill>
          <a:blip r:embed="rId2"/>
          <a:stretch>
            <a:fillRect/>
          </a:stretch>
        </p:blipFill>
        <p:spPr bwMode="auto">
          <a:xfrm>
            <a:off x="8162823" y="1345182"/>
            <a:ext cx="3118537" cy="41676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04370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23A711D-C445-46E7-BF1A-F5446942AF21}"/>
              </a:ext>
            </a:extLst>
          </p:cNvPr>
          <p:cNvSpPr>
            <a:spLocks noGrp="1"/>
          </p:cNvSpPr>
          <p:nvPr>
            <p:ph type="pic" sz="quarter" idx="13"/>
          </p:nvPr>
        </p:nvSpPr>
        <p:spPr>
          <a:xfrm>
            <a:off x="6877878" y="0"/>
            <a:ext cx="5314123" cy="6858000"/>
          </a:xfrm>
          <a:solidFill>
            <a:schemeClr val="accent1"/>
          </a:solidFill>
        </p:spPr>
      </p:sp>
      <p:sp>
        <p:nvSpPr>
          <p:cNvPr id="4" name="Title 3">
            <a:extLst>
              <a:ext uri="{FF2B5EF4-FFF2-40B4-BE49-F238E27FC236}">
                <a16:creationId xmlns:a16="http://schemas.microsoft.com/office/drawing/2014/main" id="{EAED11CC-BDE5-4A7C-A72D-05D44EE43D1F}"/>
              </a:ext>
            </a:extLst>
          </p:cNvPr>
          <p:cNvSpPr>
            <a:spLocks noGrp="1"/>
          </p:cNvSpPr>
          <p:nvPr>
            <p:ph type="title"/>
          </p:nvPr>
        </p:nvSpPr>
        <p:spPr>
          <a:xfrm>
            <a:off x="92765" y="298174"/>
            <a:ext cx="6195399" cy="780927"/>
          </a:xfrm>
        </p:spPr>
        <p:txBody>
          <a:bodyPr>
            <a:noAutofit/>
          </a:bodyPr>
          <a:lstStyle/>
          <a:p>
            <a:r>
              <a:rPr lang="en-US" sz="5000"/>
              <a:t>Jason Martin</a:t>
            </a:r>
          </a:p>
        </p:txBody>
      </p:sp>
      <p:pic>
        <p:nvPicPr>
          <p:cNvPr id="1026" name="Picture 2">
            <a:extLst>
              <a:ext uri="{FF2B5EF4-FFF2-40B4-BE49-F238E27FC236}">
                <a16:creationId xmlns:a16="http://schemas.microsoft.com/office/drawing/2014/main" id="{EBF91F1B-58B6-4FBE-9114-D90A2E191FF1}"/>
              </a:ext>
            </a:extLst>
          </p:cNvPr>
          <p:cNvPicPr>
            <a:picLocks noChangeAspect="1" noChangeArrowheads="1"/>
          </p:cNvPicPr>
          <p:nvPr/>
        </p:nvPicPr>
        <p:blipFill>
          <a:blip r:embed="rId2"/>
          <a:stretch>
            <a:fillRect/>
          </a:stretch>
        </p:blipFill>
        <p:spPr bwMode="auto">
          <a:xfrm>
            <a:off x="8048028" y="1762125"/>
            <a:ext cx="3333750" cy="33337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Text Placeholder 4">
            <a:extLst>
              <a:ext uri="{FF2B5EF4-FFF2-40B4-BE49-F238E27FC236}">
                <a16:creationId xmlns:a16="http://schemas.microsoft.com/office/drawing/2014/main" id="{C0DAF1CA-475E-418C-8CD8-A74ADF16A797}"/>
              </a:ext>
            </a:extLst>
          </p:cNvPr>
          <p:cNvSpPr>
            <a:spLocks noGrp="1"/>
          </p:cNvSpPr>
          <p:nvPr>
            <p:ph type="body" sz="half" idx="2"/>
          </p:nvPr>
        </p:nvSpPr>
        <p:spPr>
          <a:xfrm>
            <a:off x="92765" y="1079100"/>
            <a:ext cx="7145040" cy="5778899"/>
          </a:xfrm>
        </p:spPr>
        <p:txBody>
          <a:bodyPr>
            <a:normAutofit fontScale="92500"/>
          </a:bodyPr>
          <a:lstStyle/>
          <a:p>
            <a:r>
              <a:rPr lang="en-US" sz="2200"/>
              <a:t>My name is Jason Martin and I am the high school Science teacher here at HTCS. My goal is to teach students how to apply the scientific method to problems, evaluate hypotheses, and make predictions. Students will get a more advanced understanding of Earth/Space Sciences, Physical Sciences, and Biological Sciences, as well as have the opportunity to explore the use of technology in Science.</a:t>
            </a:r>
          </a:p>
          <a:p>
            <a:r>
              <a:rPr lang="en-US" sz="2200"/>
              <a:t>My instructional paraprofessional is Ms. Gwendolyn Chambers.</a:t>
            </a:r>
          </a:p>
          <a:p>
            <a:r>
              <a:rPr lang="en-US" sz="2200" u="sng"/>
              <a:t>Things To Know</a:t>
            </a:r>
          </a:p>
          <a:p>
            <a:r>
              <a:rPr lang="en-US" sz="2200"/>
              <a:t>-Each course is taught based on the NGSSS and Florida Science Standards</a:t>
            </a:r>
          </a:p>
          <a:p>
            <a:r>
              <a:rPr lang="en-US" sz="2200"/>
              <a:t>-Grades: Assignments - 30%, Exams/Quizzes - 60% Participation - 10%. </a:t>
            </a:r>
          </a:p>
          <a:p>
            <a:r>
              <a:rPr lang="en-US" sz="2200"/>
              <a:t>-Late work loses 10% for each day it is past due.</a:t>
            </a:r>
          </a:p>
        </p:txBody>
      </p:sp>
    </p:spTree>
    <p:extLst>
      <p:ext uri="{BB962C8B-B14F-4D97-AF65-F5344CB8AC3E}">
        <p14:creationId xmlns:p14="http://schemas.microsoft.com/office/powerpoint/2010/main" val="367158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D11CC-BDE5-4A7C-A72D-05D44EE43D1F}"/>
              </a:ext>
            </a:extLst>
          </p:cNvPr>
          <p:cNvSpPr>
            <a:spLocks noGrp="1"/>
          </p:cNvSpPr>
          <p:nvPr>
            <p:ph type="title"/>
          </p:nvPr>
        </p:nvSpPr>
        <p:spPr>
          <a:xfrm>
            <a:off x="92765" y="298174"/>
            <a:ext cx="6195399" cy="873693"/>
          </a:xfrm>
        </p:spPr>
        <p:txBody>
          <a:bodyPr>
            <a:noAutofit/>
          </a:bodyPr>
          <a:lstStyle/>
          <a:p>
            <a:r>
              <a:rPr lang="en-US" sz="5000"/>
              <a:t>Kenneth Wright</a:t>
            </a:r>
          </a:p>
        </p:txBody>
      </p:sp>
      <p:sp>
        <p:nvSpPr>
          <p:cNvPr id="6" name="Picture Placeholder 5">
            <a:extLst>
              <a:ext uri="{FF2B5EF4-FFF2-40B4-BE49-F238E27FC236}">
                <a16:creationId xmlns:a16="http://schemas.microsoft.com/office/drawing/2014/main" id="{D23A711D-C445-46E7-BF1A-F5446942AF21}"/>
              </a:ext>
            </a:extLst>
          </p:cNvPr>
          <p:cNvSpPr>
            <a:spLocks noGrp="1"/>
          </p:cNvSpPr>
          <p:nvPr>
            <p:ph type="pic" sz="quarter" idx="13"/>
          </p:nvPr>
        </p:nvSpPr>
        <p:spPr>
          <a:xfrm>
            <a:off x="6877878" y="0"/>
            <a:ext cx="5314123" cy="6858000"/>
          </a:xfrm>
          <a:solidFill>
            <a:schemeClr val="accent1"/>
          </a:solidFill>
        </p:spPr>
      </p:sp>
      <p:sp>
        <p:nvSpPr>
          <p:cNvPr id="5" name="Text Placeholder 4">
            <a:extLst>
              <a:ext uri="{FF2B5EF4-FFF2-40B4-BE49-F238E27FC236}">
                <a16:creationId xmlns:a16="http://schemas.microsoft.com/office/drawing/2014/main" id="{C0DAF1CA-475E-418C-8CD8-A74ADF16A797}"/>
              </a:ext>
            </a:extLst>
          </p:cNvPr>
          <p:cNvSpPr>
            <a:spLocks noGrp="1"/>
          </p:cNvSpPr>
          <p:nvPr>
            <p:ph type="body" sz="half" idx="2"/>
          </p:nvPr>
        </p:nvSpPr>
        <p:spPr>
          <a:xfrm>
            <a:off x="92765" y="1171866"/>
            <a:ext cx="7010399" cy="5560237"/>
          </a:xfrm>
        </p:spPr>
        <p:txBody>
          <a:bodyPr>
            <a:normAutofit fontScale="92500" lnSpcReduction="10000"/>
          </a:bodyPr>
          <a:lstStyle/>
          <a:p>
            <a:r>
              <a:rPr lang="en-US" sz="2200"/>
              <a:t>My name is Mr. Kenneth Wright, I am responsible for teaching high school social science. At this time, I am teaching U.S. Government, World History, U.S. History, and Learning Strategies. The instructional para for our class is Ms. Jacqueline Pye.</a:t>
            </a:r>
          </a:p>
          <a:p>
            <a:r>
              <a:rPr lang="en-US" sz="2200" u="sng"/>
              <a:t>Things To Know</a:t>
            </a:r>
            <a:endParaRPr lang="en-US" sz="2200"/>
          </a:p>
          <a:p>
            <a:r>
              <a:rPr lang="en-US" sz="2200"/>
              <a:t>-Students are expected to enter the classroom in an orderly manner and be prepared to work on the day’s assignment.</a:t>
            </a:r>
          </a:p>
          <a:p>
            <a:r>
              <a:rPr lang="en-US" sz="2200"/>
              <a:t>-Canvas is the platform by which instruction is delivered. It is a computer-based program, found on ClassLink.</a:t>
            </a:r>
          </a:p>
          <a:p>
            <a:r>
              <a:rPr lang="en-US" sz="2200"/>
              <a:t>-Students may make up any work during the 9-week period the assignment is given. Students may request additional work at any time. </a:t>
            </a:r>
          </a:p>
          <a:p>
            <a:r>
              <a:rPr lang="en-US" sz="2200"/>
              <a:t>-There is an End of Course (EOC) exam for U.S. History, required by the school district.</a:t>
            </a:r>
          </a:p>
        </p:txBody>
      </p:sp>
      <p:pic>
        <p:nvPicPr>
          <p:cNvPr id="1026" name="Picture 2">
            <a:extLst>
              <a:ext uri="{FF2B5EF4-FFF2-40B4-BE49-F238E27FC236}">
                <a16:creationId xmlns:a16="http://schemas.microsoft.com/office/drawing/2014/main" id="{EBF91F1B-58B6-4FBE-9114-D90A2E191FF1}"/>
              </a:ext>
            </a:extLst>
          </p:cNvPr>
          <p:cNvPicPr>
            <a:picLocks noChangeAspect="1" noChangeArrowheads="1"/>
          </p:cNvPicPr>
          <p:nvPr/>
        </p:nvPicPr>
        <p:blipFill>
          <a:blip r:embed="rId2"/>
          <a:stretch>
            <a:fillRect/>
          </a:stretch>
        </p:blipFill>
        <p:spPr bwMode="auto">
          <a:xfrm>
            <a:off x="8048028" y="1762125"/>
            <a:ext cx="3333750" cy="33337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4056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CAA4-782D-411F-9B35-C834E4558943}"/>
              </a:ext>
            </a:extLst>
          </p:cNvPr>
          <p:cNvSpPr>
            <a:spLocks noGrp="1"/>
          </p:cNvSpPr>
          <p:nvPr>
            <p:ph type="title"/>
          </p:nvPr>
        </p:nvSpPr>
        <p:spPr/>
        <p:txBody>
          <a:bodyPr/>
          <a:lstStyle/>
          <a:p>
            <a:r>
              <a:rPr lang="en-US"/>
              <a:t>Relationship Agreement</a:t>
            </a:r>
          </a:p>
        </p:txBody>
      </p:sp>
      <p:sp>
        <p:nvSpPr>
          <p:cNvPr id="3" name="Text Placeholder 2">
            <a:extLst>
              <a:ext uri="{FF2B5EF4-FFF2-40B4-BE49-F238E27FC236}">
                <a16:creationId xmlns:a16="http://schemas.microsoft.com/office/drawing/2014/main" id="{CA3B9B7A-F44D-4CF9-B784-4285588395FA}"/>
              </a:ext>
            </a:extLst>
          </p:cNvPr>
          <p:cNvSpPr>
            <a:spLocks noGrp="1"/>
          </p:cNvSpPr>
          <p:nvPr>
            <p:ph type="body" idx="1"/>
          </p:nvPr>
        </p:nvSpPr>
        <p:spPr/>
        <p:txBody>
          <a:bodyPr/>
          <a:lstStyle/>
          <a:p>
            <a:r>
              <a:rPr lang="en-US" sz="3000"/>
              <a:t>Staff to Students</a:t>
            </a:r>
          </a:p>
        </p:txBody>
      </p:sp>
      <p:sp>
        <p:nvSpPr>
          <p:cNvPr id="4" name="Content Placeholder 3">
            <a:extLst>
              <a:ext uri="{FF2B5EF4-FFF2-40B4-BE49-F238E27FC236}">
                <a16:creationId xmlns:a16="http://schemas.microsoft.com/office/drawing/2014/main" id="{2CA9A0BB-F591-4ACD-AC38-C1258C82BAB0}"/>
              </a:ext>
            </a:extLst>
          </p:cNvPr>
          <p:cNvSpPr>
            <a:spLocks noGrp="1"/>
          </p:cNvSpPr>
          <p:nvPr>
            <p:ph sz="half" idx="2"/>
          </p:nvPr>
        </p:nvSpPr>
        <p:spPr/>
        <p:txBody>
          <a:bodyPr/>
          <a:lstStyle/>
          <a:p>
            <a:r>
              <a:rPr lang="en-US"/>
              <a:t>Speak with kindness</a:t>
            </a:r>
          </a:p>
          <a:p>
            <a:r>
              <a:rPr lang="en-US"/>
              <a:t>Take time to listen to students and give students time to answer</a:t>
            </a:r>
          </a:p>
          <a:p>
            <a:r>
              <a:rPr lang="en-US"/>
              <a:t>Ask students to put something away instead of taking it</a:t>
            </a:r>
          </a:p>
          <a:p>
            <a:r>
              <a:rPr lang="en-US"/>
              <a:t>Be encouraging</a:t>
            </a:r>
          </a:p>
          <a:p>
            <a:r>
              <a:rPr lang="en-US"/>
              <a:t>Seek to understand student’s perspective</a:t>
            </a:r>
          </a:p>
          <a:p>
            <a:r>
              <a:rPr lang="en-US"/>
              <a:t>Recognize personal space</a:t>
            </a:r>
          </a:p>
        </p:txBody>
      </p:sp>
      <p:sp>
        <p:nvSpPr>
          <p:cNvPr id="5" name="Text Placeholder 4">
            <a:extLst>
              <a:ext uri="{FF2B5EF4-FFF2-40B4-BE49-F238E27FC236}">
                <a16:creationId xmlns:a16="http://schemas.microsoft.com/office/drawing/2014/main" id="{384CAC4D-D947-47C1-91CF-6DACFAD4E7D4}"/>
              </a:ext>
            </a:extLst>
          </p:cNvPr>
          <p:cNvSpPr>
            <a:spLocks noGrp="1"/>
          </p:cNvSpPr>
          <p:nvPr>
            <p:ph type="body" sz="quarter" idx="3"/>
          </p:nvPr>
        </p:nvSpPr>
        <p:spPr/>
        <p:txBody>
          <a:bodyPr/>
          <a:lstStyle/>
          <a:p>
            <a:r>
              <a:rPr lang="en-US" sz="3000"/>
              <a:t>Students to Staff</a:t>
            </a:r>
          </a:p>
        </p:txBody>
      </p:sp>
      <p:sp>
        <p:nvSpPr>
          <p:cNvPr id="6" name="Content Placeholder 5">
            <a:extLst>
              <a:ext uri="{FF2B5EF4-FFF2-40B4-BE49-F238E27FC236}">
                <a16:creationId xmlns:a16="http://schemas.microsoft.com/office/drawing/2014/main" id="{04129227-1CD2-4DC7-81FB-34BED7E60C3F}"/>
              </a:ext>
            </a:extLst>
          </p:cNvPr>
          <p:cNvSpPr>
            <a:spLocks noGrp="1"/>
          </p:cNvSpPr>
          <p:nvPr>
            <p:ph sz="quarter" idx="4"/>
          </p:nvPr>
        </p:nvSpPr>
        <p:spPr/>
        <p:txBody>
          <a:bodyPr/>
          <a:lstStyle/>
          <a:p>
            <a:r>
              <a:rPr lang="en-US"/>
              <a:t>Speak with kindness</a:t>
            </a:r>
          </a:p>
          <a:p>
            <a:r>
              <a:rPr lang="en-US"/>
              <a:t>Be encouraging</a:t>
            </a:r>
          </a:p>
          <a:p>
            <a:r>
              <a:rPr lang="en-US"/>
              <a:t>Listen to what staff are saying </a:t>
            </a:r>
          </a:p>
          <a:p>
            <a:r>
              <a:rPr lang="en-US"/>
              <a:t>Tell staff how you are feeling/thinking</a:t>
            </a:r>
          </a:p>
          <a:p>
            <a:r>
              <a:rPr lang="en-US"/>
              <a:t>Be honest</a:t>
            </a:r>
          </a:p>
          <a:p>
            <a:r>
              <a:rPr lang="en-US"/>
              <a:t>Use appropriate tone of voice and appropriate language</a:t>
            </a:r>
          </a:p>
          <a:p>
            <a:r>
              <a:rPr lang="en-US"/>
              <a:t>Recognize personal space</a:t>
            </a:r>
          </a:p>
        </p:txBody>
      </p:sp>
    </p:spTree>
    <p:extLst>
      <p:ext uri="{BB962C8B-B14F-4D97-AF65-F5344CB8AC3E}">
        <p14:creationId xmlns:p14="http://schemas.microsoft.com/office/powerpoint/2010/main" val="398544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CAA4-782D-411F-9B35-C834E4558943}"/>
              </a:ext>
            </a:extLst>
          </p:cNvPr>
          <p:cNvSpPr>
            <a:spLocks noGrp="1"/>
          </p:cNvSpPr>
          <p:nvPr>
            <p:ph type="title"/>
          </p:nvPr>
        </p:nvSpPr>
        <p:spPr/>
        <p:txBody>
          <a:bodyPr/>
          <a:lstStyle/>
          <a:p>
            <a:r>
              <a:rPr lang="en-US"/>
              <a:t>Relationship Agreement</a:t>
            </a:r>
          </a:p>
        </p:txBody>
      </p:sp>
      <p:sp>
        <p:nvSpPr>
          <p:cNvPr id="3" name="Text Placeholder 2">
            <a:extLst>
              <a:ext uri="{FF2B5EF4-FFF2-40B4-BE49-F238E27FC236}">
                <a16:creationId xmlns:a16="http://schemas.microsoft.com/office/drawing/2014/main" id="{CA3B9B7A-F44D-4CF9-B784-4285588395FA}"/>
              </a:ext>
            </a:extLst>
          </p:cNvPr>
          <p:cNvSpPr>
            <a:spLocks noGrp="1"/>
          </p:cNvSpPr>
          <p:nvPr>
            <p:ph type="body" idx="1"/>
          </p:nvPr>
        </p:nvSpPr>
        <p:spPr/>
        <p:txBody>
          <a:bodyPr/>
          <a:lstStyle/>
          <a:p>
            <a:r>
              <a:rPr lang="en-US" sz="3000"/>
              <a:t>Students to Students</a:t>
            </a:r>
          </a:p>
        </p:txBody>
      </p:sp>
      <p:sp>
        <p:nvSpPr>
          <p:cNvPr id="4" name="Content Placeholder 3">
            <a:extLst>
              <a:ext uri="{FF2B5EF4-FFF2-40B4-BE49-F238E27FC236}">
                <a16:creationId xmlns:a16="http://schemas.microsoft.com/office/drawing/2014/main" id="{2CA9A0BB-F591-4ACD-AC38-C1258C82BAB0}"/>
              </a:ext>
            </a:extLst>
          </p:cNvPr>
          <p:cNvSpPr>
            <a:spLocks noGrp="1"/>
          </p:cNvSpPr>
          <p:nvPr>
            <p:ph sz="half" idx="2"/>
          </p:nvPr>
        </p:nvSpPr>
        <p:spPr>
          <a:xfrm>
            <a:off x="814729" y="2804146"/>
            <a:ext cx="5189856" cy="4246010"/>
          </a:xfrm>
        </p:spPr>
        <p:txBody>
          <a:bodyPr>
            <a:normAutofit/>
          </a:bodyPr>
          <a:lstStyle/>
          <a:p>
            <a:r>
              <a:rPr lang="en-US"/>
              <a:t>Speak with kindness</a:t>
            </a:r>
          </a:p>
          <a:p>
            <a:r>
              <a:rPr lang="en-US"/>
              <a:t>Help others make good choices</a:t>
            </a:r>
          </a:p>
          <a:p>
            <a:r>
              <a:rPr lang="en-US"/>
              <a:t>Be safe with each other</a:t>
            </a:r>
          </a:p>
          <a:p>
            <a:r>
              <a:rPr lang="en-US"/>
              <a:t>Get to know each other</a:t>
            </a:r>
          </a:p>
          <a:p>
            <a:r>
              <a:rPr lang="en-US"/>
              <a:t>Forgive each other</a:t>
            </a:r>
          </a:p>
          <a:p>
            <a:r>
              <a:rPr lang="en-US"/>
              <a:t>Be honest/keep your word</a:t>
            </a:r>
          </a:p>
          <a:p>
            <a:r>
              <a:rPr lang="en-US"/>
              <a:t>Be polite and encourage each other</a:t>
            </a:r>
          </a:p>
          <a:p>
            <a:r>
              <a:rPr lang="en-US"/>
              <a:t>Handle disagreements restoratively</a:t>
            </a:r>
          </a:p>
          <a:p>
            <a:r>
              <a:rPr lang="en-US"/>
              <a:t>Use appropriate language</a:t>
            </a:r>
          </a:p>
          <a:p>
            <a:r>
              <a:rPr lang="en-US"/>
              <a:t>Recognize personal space</a:t>
            </a:r>
          </a:p>
        </p:txBody>
      </p:sp>
      <p:sp>
        <p:nvSpPr>
          <p:cNvPr id="5" name="Text Placeholder 4">
            <a:extLst>
              <a:ext uri="{FF2B5EF4-FFF2-40B4-BE49-F238E27FC236}">
                <a16:creationId xmlns:a16="http://schemas.microsoft.com/office/drawing/2014/main" id="{384CAC4D-D947-47C1-91CF-6DACFAD4E7D4}"/>
              </a:ext>
            </a:extLst>
          </p:cNvPr>
          <p:cNvSpPr>
            <a:spLocks noGrp="1"/>
          </p:cNvSpPr>
          <p:nvPr>
            <p:ph type="body" sz="quarter" idx="3"/>
          </p:nvPr>
        </p:nvSpPr>
        <p:spPr/>
        <p:txBody>
          <a:bodyPr/>
          <a:lstStyle/>
          <a:p>
            <a:r>
              <a:rPr lang="en-US" sz="3000"/>
              <a:t>Everyone to Campus</a:t>
            </a:r>
          </a:p>
        </p:txBody>
      </p:sp>
      <p:sp>
        <p:nvSpPr>
          <p:cNvPr id="6" name="Content Placeholder 5">
            <a:extLst>
              <a:ext uri="{FF2B5EF4-FFF2-40B4-BE49-F238E27FC236}">
                <a16:creationId xmlns:a16="http://schemas.microsoft.com/office/drawing/2014/main" id="{04129227-1CD2-4DC7-81FB-34BED7E60C3F}"/>
              </a:ext>
            </a:extLst>
          </p:cNvPr>
          <p:cNvSpPr>
            <a:spLocks noGrp="1"/>
          </p:cNvSpPr>
          <p:nvPr>
            <p:ph sz="quarter" idx="4"/>
          </p:nvPr>
        </p:nvSpPr>
        <p:spPr>
          <a:xfrm>
            <a:off x="6187415" y="2817398"/>
            <a:ext cx="5194583" cy="4106862"/>
          </a:xfrm>
        </p:spPr>
        <p:txBody>
          <a:bodyPr>
            <a:normAutofit/>
          </a:bodyPr>
          <a:lstStyle/>
          <a:p>
            <a:r>
              <a:rPr lang="en-US"/>
              <a:t>Clean up your mess</a:t>
            </a:r>
          </a:p>
          <a:p>
            <a:r>
              <a:rPr lang="en-US"/>
              <a:t>Pick up and throw away trash</a:t>
            </a:r>
          </a:p>
          <a:p>
            <a:r>
              <a:rPr lang="en-US"/>
              <a:t>Be safe with furniture</a:t>
            </a:r>
          </a:p>
          <a:p>
            <a:r>
              <a:rPr lang="en-US"/>
              <a:t>Take care of our property (supplies, computers)</a:t>
            </a:r>
          </a:p>
          <a:p>
            <a:r>
              <a:rPr lang="en-US"/>
              <a:t>Keep appropriate noise level – no screaming, yelling</a:t>
            </a:r>
          </a:p>
          <a:p>
            <a:r>
              <a:rPr lang="en-US"/>
              <a:t>Ask for help with equipment</a:t>
            </a:r>
          </a:p>
        </p:txBody>
      </p:sp>
    </p:spTree>
    <p:extLst>
      <p:ext uri="{BB962C8B-B14F-4D97-AF65-F5344CB8AC3E}">
        <p14:creationId xmlns:p14="http://schemas.microsoft.com/office/powerpoint/2010/main" val="136066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7B8D-4AEB-42E3-A5C7-3880CF503263}"/>
              </a:ext>
            </a:extLst>
          </p:cNvPr>
          <p:cNvSpPr>
            <a:spLocks noGrp="1"/>
          </p:cNvSpPr>
          <p:nvPr>
            <p:ph type="title"/>
          </p:nvPr>
        </p:nvSpPr>
        <p:spPr/>
        <p:txBody>
          <a:bodyPr/>
          <a:lstStyle/>
          <a:p>
            <a:r>
              <a:rPr lang="en-US"/>
              <a:t>Feelings and Needs</a:t>
            </a:r>
          </a:p>
        </p:txBody>
      </p:sp>
      <p:sp>
        <p:nvSpPr>
          <p:cNvPr id="3" name="Text Placeholder 2">
            <a:extLst>
              <a:ext uri="{FF2B5EF4-FFF2-40B4-BE49-F238E27FC236}">
                <a16:creationId xmlns:a16="http://schemas.microsoft.com/office/drawing/2014/main" id="{3F2F5AFB-51A1-44DA-ACA6-57CE7B954D1E}"/>
              </a:ext>
            </a:extLst>
          </p:cNvPr>
          <p:cNvSpPr>
            <a:spLocks noGrp="1"/>
          </p:cNvSpPr>
          <p:nvPr>
            <p:ph type="body" idx="1"/>
          </p:nvPr>
        </p:nvSpPr>
        <p:spPr>
          <a:xfrm>
            <a:off x="417165" y="2174875"/>
            <a:ext cx="5189856" cy="1333499"/>
          </a:xfrm>
        </p:spPr>
        <p:txBody>
          <a:bodyPr/>
          <a:lstStyle/>
          <a:p>
            <a:r>
              <a:rPr lang="en-US" sz="4400"/>
              <a:t>Categories of Feelings</a:t>
            </a:r>
          </a:p>
        </p:txBody>
      </p:sp>
      <p:sp>
        <p:nvSpPr>
          <p:cNvPr id="4" name="Content Placeholder 3">
            <a:extLst>
              <a:ext uri="{FF2B5EF4-FFF2-40B4-BE49-F238E27FC236}">
                <a16:creationId xmlns:a16="http://schemas.microsoft.com/office/drawing/2014/main" id="{652C6070-5FFD-423B-971A-808EA74742F4}"/>
              </a:ext>
            </a:extLst>
          </p:cNvPr>
          <p:cNvSpPr>
            <a:spLocks noGrp="1"/>
          </p:cNvSpPr>
          <p:nvPr>
            <p:ph sz="half" idx="2"/>
          </p:nvPr>
        </p:nvSpPr>
        <p:spPr>
          <a:xfrm>
            <a:off x="417164" y="3649041"/>
            <a:ext cx="5189856" cy="3109913"/>
          </a:xfrm>
        </p:spPr>
        <p:txBody>
          <a:bodyPr numCol="2">
            <a:noAutofit/>
          </a:bodyPr>
          <a:lstStyle/>
          <a:p>
            <a:r>
              <a:rPr lang="en-US" sz="2800"/>
              <a:t>Peaceful</a:t>
            </a:r>
          </a:p>
          <a:p>
            <a:r>
              <a:rPr lang="en-US" sz="2800"/>
              <a:t>Loving</a:t>
            </a:r>
          </a:p>
          <a:p>
            <a:r>
              <a:rPr lang="en-US" sz="2800"/>
              <a:t>Glad</a:t>
            </a:r>
          </a:p>
          <a:p>
            <a:r>
              <a:rPr lang="en-US" sz="2800"/>
              <a:t>Playful</a:t>
            </a:r>
          </a:p>
          <a:p>
            <a:r>
              <a:rPr lang="en-US" sz="2800"/>
              <a:t>Interested</a:t>
            </a:r>
          </a:p>
          <a:p>
            <a:endParaRPr lang="en-US" sz="2800"/>
          </a:p>
          <a:p>
            <a:r>
              <a:rPr lang="en-US" sz="2800"/>
              <a:t>Mad</a:t>
            </a:r>
          </a:p>
          <a:p>
            <a:r>
              <a:rPr lang="en-US" sz="2800"/>
              <a:t>Sad</a:t>
            </a:r>
          </a:p>
          <a:p>
            <a:r>
              <a:rPr lang="en-US" sz="2800"/>
              <a:t>Scared</a:t>
            </a:r>
          </a:p>
          <a:p>
            <a:r>
              <a:rPr lang="en-US" sz="2800"/>
              <a:t>Tired</a:t>
            </a:r>
          </a:p>
          <a:p>
            <a:r>
              <a:rPr lang="en-US" sz="2800"/>
              <a:t>Confused</a:t>
            </a:r>
          </a:p>
        </p:txBody>
      </p:sp>
      <p:sp>
        <p:nvSpPr>
          <p:cNvPr id="5" name="Text Placeholder 4">
            <a:extLst>
              <a:ext uri="{FF2B5EF4-FFF2-40B4-BE49-F238E27FC236}">
                <a16:creationId xmlns:a16="http://schemas.microsoft.com/office/drawing/2014/main" id="{0179C788-9891-4BE6-8BB1-7E7F9341CDF6}"/>
              </a:ext>
            </a:extLst>
          </p:cNvPr>
          <p:cNvSpPr>
            <a:spLocks noGrp="1"/>
          </p:cNvSpPr>
          <p:nvPr>
            <p:ph type="body" sz="quarter" idx="3"/>
          </p:nvPr>
        </p:nvSpPr>
        <p:spPr>
          <a:xfrm>
            <a:off x="5791201" y="2174875"/>
            <a:ext cx="5711693" cy="1333499"/>
          </a:xfrm>
        </p:spPr>
        <p:txBody>
          <a:bodyPr/>
          <a:lstStyle/>
          <a:p>
            <a:pPr>
              <a:spcBef>
                <a:spcPts val="0"/>
              </a:spcBef>
              <a:spcAft>
                <a:spcPts val="0"/>
              </a:spcAft>
            </a:pPr>
            <a:r>
              <a:rPr lang="en-US" sz="4400"/>
              <a:t>Categories of </a:t>
            </a:r>
          </a:p>
          <a:p>
            <a:pPr>
              <a:spcBef>
                <a:spcPts val="0"/>
              </a:spcBef>
              <a:spcAft>
                <a:spcPts val="0"/>
              </a:spcAft>
            </a:pPr>
            <a:r>
              <a:rPr lang="en-US" sz="4400"/>
              <a:t>Needs</a:t>
            </a:r>
          </a:p>
        </p:txBody>
      </p:sp>
      <p:sp>
        <p:nvSpPr>
          <p:cNvPr id="6" name="Content Placeholder 5">
            <a:extLst>
              <a:ext uri="{FF2B5EF4-FFF2-40B4-BE49-F238E27FC236}">
                <a16:creationId xmlns:a16="http://schemas.microsoft.com/office/drawing/2014/main" id="{76963233-FC8C-4C03-B5B6-2D5B5248EA07}"/>
              </a:ext>
            </a:extLst>
          </p:cNvPr>
          <p:cNvSpPr>
            <a:spLocks noGrp="1"/>
          </p:cNvSpPr>
          <p:nvPr>
            <p:ph sz="quarter" idx="4"/>
          </p:nvPr>
        </p:nvSpPr>
        <p:spPr>
          <a:xfrm>
            <a:off x="6095999" y="3649041"/>
            <a:ext cx="6004585" cy="3109913"/>
          </a:xfrm>
        </p:spPr>
        <p:txBody>
          <a:bodyPr numCol="2">
            <a:normAutofit/>
          </a:bodyPr>
          <a:lstStyle/>
          <a:p>
            <a:r>
              <a:rPr lang="en-US" sz="2800"/>
              <a:t>Health</a:t>
            </a:r>
          </a:p>
          <a:p>
            <a:r>
              <a:rPr lang="en-US" sz="2800"/>
              <a:t>Security</a:t>
            </a:r>
          </a:p>
          <a:p>
            <a:r>
              <a:rPr lang="en-US" sz="2800"/>
              <a:t>Peace</a:t>
            </a:r>
          </a:p>
          <a:p>
            <a:r>
              <a:rPr lang="en-US" sz="2800"/>
              <a:t>Expression</a:t>
            </a:r>
          </a:p>
          <a:p>
            <a:r>
              <a:rPr lang="en-US" sz="2800"/>
              <a:t>Creativity</a:t>
            </a:r>
          </a:p>
          <a:p>
            <a:r>
              <a:rPr lang="en-US" sz="2800"/>
              <a:t>Meaning</a:t>
            </a:r>
          </a:p>
          <a:p>
            <a:r>
              <a:rPr lang="en-US" sz="2800"/>
              <a:t>Connection</a:t>
            </a:r>
          </a:p>
          <a:p>
            <a:r>
              <a:rPr lang="en-US" sz="2800"/>
              <a:t>Understanding</a:t>
            </a:r>
          </a:p>
          <a:p>
            <a:r>
              <a:rPr lang="en-US" sz="2800"/>
              <a:t>Community</a:t>
            </a:r>
          </a:p>
          <a:p>
            <a:endParaRPr lang="en-US" sz="2800"/>
          </a:p>
        </p:txBody>
      </p:sp>
    </p:spTree>
    <p:extLst>
      <p:ext uri="{BB962C8B-B14F-4D97-AF65-F5344CB8AC3E}">
        <p14:creationId xmlns:p14="http://schemas.microsoft.com/office/powerpoint/2010/main" val="119657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9E54-D7D6-4CFB-BFE1-51E5612FF127}"/>
              </a:ext>
            </a:extLst>
          </p:cNvPr>
          <p:cNvSpPr>
            <a:spLocks noGrp="1"/>
          </p:cNvSpPr>
          <p:nvPr>
            <p:ph type="title"/>
          </p:nvPr>
        </p:nvSpPr>
        <p:spPr/>
        <p:txBody>
          <a:bodyPr/>
          <a:lstStyle/>
          <a:p>
            <a:r>
              <a:rPr lang="en-US"/>
              <a:t>Team and Contacts</a:t>
            </a:r>
          </a:p>
        </p:txBody>
      </p:sp>
      <p:sp>
        <p:nvSpPr>
          <p:cNvPr id="3" name="Content Placeholder 2">
            <a:extLst>
              <a:ext uri="{FF2B5EF4-FFF2-40B4-BE49-F238E27FC236}">
                <a16:creationId xmlns:a16="http://schemas.microsoft.com/office/drawing/2014/main" id="{3A395C1D-EB69-473F-8300-77A55254352B}"/>
              </a:ext>
            </a:extLst>
          </p:cNvPr>
          <p:cNvSpPr>
            <a:spLocks noGrp="1"/>
          </p:cNvSpPr>
          <p:nvPr>
            <p:ph idx="1"/>
          </p:nvPr>
        </p:nvSpPr>
        <p:spPr>
          <a:xfrm>
            <a:off x="0" y="2222287"/>
            <a:ext cx="12192000" cy="4509817"/>
          </a:xfrm>
        </p:spPr>
        <p:txBody>
          <a:bodyPr/>
          <a:lstStyle/>
          <a:p>
            <a:r>
              <a:rPr lang="en-US"/>
              <a:t>Moses Johnson – Dean of Secondary </a:t>
            </a:r>
            <a:r>
              <a:rPr lang="en-US">
                <a:hlinkClick r:id="rId2"/>
              </a:rPr>
              <a:t>johnsonm9@leonschools.net</a:t>
            </a:r>
            <a:endParaRPr lang="en-US"/>
          </a:p>
          <a:p>
            <a:pPr fontAlgn="base"/>
            <a:r>
              <a:rPr lang="en-US"/>
              <a:t>Christian Amos - Physical Education, Math 6-8, Algebra 1A </a:t>
            </a:r>
            <a:r>
              <a:rPr lang="en-US">
                <a:hlinkClick r:id="rId3"/>
              </a:rPr>
              <a:t>amosc@leonschools.net</a:t>
            </a:r>
            <a:endParaRPr lang="en-US"/>
          </a:p>
          <a:p>
            <a:r>
              <a:rPr lang="en-US"/>
              <a:t>Bryan Bair – World History, Civics, US History, US Government </a:t>
            </a:r>
            <a:r>
              <a:rPr lang="en-US">
                <a:hlinkClick r:id="rId4"/>
              </a:rPr>
              <a:t>bairb@leonschools.net</a:t>
            </a:r>
            <a:endParaRPr lang="en-US"/>
          </a:p>
          <a:p>
            <a:r>
              <a:rPr lang="en-US"/>
              <a:t>Elizabeth Bigness – </a:t>
            </a:r>
            <a:r>
              <a:rPr lang="en-US" sz="1700"/>
              <a:t>Science 6-8, Algebra 1B, Math for College Readiness, Geometry</a:t>
            </a:r>
            <a:r>
              <a:rPr lang="en-US"/>
              <a:t> </a:t>
            </a:r>
            <a:r>
              <a:rPr lang="en-US" sz="1700">
                <a:hlinkClick r:id="rId5"/>
              </a:rPr>
              <a:t>bignesse@leonschools.net</a:t>
            </a:r>
            <a:endParaRPr lang="en-US" sz="1700"/>
          </a:p>
          <a:p>
            <a:r>
              <a:rPr lang="en-US"/>
              <a:t>Gregory Buchanan – English 1-3, Intensive Reading, Journalism, Theatre </a:t>
            </a:r>
            <a:r>
              <a:rPr lang="en-US">
                <a:hlinkClick r:id="rId6"/>
              </a:rPr>
              <a:t>buchanang@leonschools.net</a:t>
            </a:r>
            <a:endParaRPr lang="en-US"/>
          </a:p>
          <a:p>
            <a:r>
              <a:rPr lang="en-US"/>
              <a:t>Charles Chatman – ELA 6-8, English 4, Intensive Reading  </a:t>
            </a:r>
            <a:r>
              <a:rPr lang="en-US">
                <a:hlinkClick r:id="rId7"/>
              </a:rPr>
              <a:t>chatmanc@leonschools.net</a:t>
            </a:r>
            <a:endParaRPr lang="en-US"/>
          </a:p>
          <a:p>
            <a:r>
              <a:rPr lang="en-US"/>
              <a:t>Jason Martin – Earth Space Science, Physical Science, Biology </a:t>
            </a:r>
            <a:r>
              <a:rPr lang="en-US">
                <a:hlinkClick r:id="rId8"/>
              </a:rPr>
              <a:t>martinj@leonschools.net</a:t>
            </a:r>
            <a:endParaRPr lang="en-US"/>
          </a:p>
          <a:p>
            <a:r>
              <a:rPr lang="en-US"/>
              <a:t>Kenneth Wright – Economics, Government, World History, US History </a:t>
            </a:r>
            <a:r>
              <a:rPr lang="en-US">
                <a:hlinkClick r:id="rId9"/>
              </a:rPr>
              <a:t>wrightk2@leonschools.net</a:t>
            </a:r>
            <a:endParaRPr lang="en-US"/>
          </a:p>
        </p:txBody>
      </p:sp>
    </p:spTree>
    <p:extLst>
      <p:ext uri="{BB962C8B-B14F-4D97-AF65-F5344CB8AC3E}">
        <p14:creationId xmlns:p14="http://schemas.microsoft.com/office/powerpoint/2010/main" val="226435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A2DE-EDF4-4427-A0C3-3FF3A306B90B}"/>
              </a:ext>
            </a:extLst>
          </p:cNvPr>
          <p:cNvSpPr>
            <a:spLocks noGrp="1"/>
          </p:cNvSpPr>
          <p:nvPr>
            <p:ph type="title"/>
          </p:nvPr>
        </p:nvSpPr>
        <p:spPr/>
        <p:txBody>
          <a:bodyPr/>
          <a:lstStyle/>
          <a:p>
            <a:r>
              <a:rPr lang="en-US"/>
              <a:t>Restorative Practices</a:t>
            </a:r>
          </a:p>
        </p:txBody>
      </p:sp>
      <p:sp>
        <p:nvSpPr>
          <p:cNvPr id="3" name="Content Placeholder 2">
            <a:extLst>
              <a:ext uri="{FF2B5EF4-FFF2-40B4-BE49-F238E27FC236}">
                <a16:creationId xmlns:a16="http://schemas.microsoft.com/office/drawing/2014/main" id="{941748A6-B3C6-484A-8C37-7989E16C8140}"/>
              </a:ext>
            </a:extLst>
          </p:cNvPr>
          <p:cNvSpPr>
            <a:spLocks noGrp="1"/>
          </p:cNvSpPr>
          <p:nvPr>
            <p:ph idx="1"/>
          </p:nvPr>
        </p:nvSpPr>
        <p:spPr>
          <a:xfrm>
            <a:off x="304799" y="2103018"/>
            <a:ext cx="11582400" cy="4509817"/>
          </a:xfrm>
        </p:spPr>
        <p:txBody>
          <a:bodyPr>
            <a:normAutofit/>
          </a:bodyPr>
          <a:lstStyle/>
          <a:p>
            <a:r>
              <a:rPr lang="en-US"/>
              <a:t>At the heart of Heritage Trails is the </a:t>
            </a:r>
            <a:r>
              <a:rPr lang="en-US" b="1"/>
              <a:t>Relationship Agreement</a:t>
            </a:r>
            <a:r>
              <a:rPr lang="en-US"/>
              <a:t>. This document is a living, collaborative effort among school staff and students expressing agreement of expectations in four domains of on-site relationships: Staff to Student, Student to Staff, Student to Student, Everyone to Campus. (see slides 14-15)</a:t>
            </a:r>
          </a:p>
          <a:p>
            <a:r>
              <a:rPr lang="en-US"/>
              <a:t>Weekly </a:t>
            </a:r>
            <a:r>
              <a:rPr lang="en-US" b="1"/>
              <a:t>Connection Circles</a:t>
            </a:r>
            <a:r>
              <a:rPr lang="en-US"/>
              <a:t> allow for the building and sustaining of relationships on campus. Each class takes time to pose questions to both students and staff with the purpose of building empathy and understanding, while also strengthening speaking and listening skills. </a:t>
            </a:r>
          </a:p>
          <a:p>
            <a:r>
              <a:rPr lang="en-US"/>
              <a:t>Daily </a:t>
            </a:r>
            <a:r>
              <a:rPr lang="en-US" b="1"/>
              <a:t>Check-Ins</a:t>
            </a:r>
            <a:r>
              <a:rPr lang="en-US"/>
              <a:t> using </a:t>
            </a:r>
            <a:r>
              <a:rPr lang="en-US" u="sng"/>
              <a:t>Feelings and Needs Statements</a:t>
            </a:r>
            <a:r>
              <a:rPr lang="en-US"/>
              <a:t> are utilized in order to teach and model Social and Emotional Maturity as well as to proactively meet the needs of our students. (see slide 16</a:t>
            </a:r>
            <a:r>
              <a:rPr lang="en-US" dirty="0"/>
              <a:t>)</a:t>
            </a:r>
            <a:endParaRPr lang="en-US"/>
          </a:p>
          <a:p>
            <a:r>
              <a:rPr lang="en-US"/>
              <a:t>When an action has been taken which damages a relationship, a </a:t>
            </a:r>
            <a:r>
              <a:rPr lang="en-US" b="1"/>
              <a:t>Restorative Session</a:t>
            </a:r>
            <a:r>
              <a:rPr lang="en-US"/>
              <a:t> is held. This is a mediation including all parties involved where the </a:t>
            </a:r>
            <a:r>
              <a:rPr lang="en-US" u="sng"/>
              <a:t>facts</a:t>
            </a:r>
            <a:r>
              <a:rPr lang="en-US"/>
              <a:t> are recalled, </a:t>
            </a:r>
            <a:r>
              <a:rPr lang="en-US" u="sng"/>
              <a:t>feelings</a:t>
            </a:r>
            <a:r>
              <a:rPr lang="en-US"/>
              <a:t> are shared, a </a:t>
            </a:r>
            <a:r>
              <a:rPr lang="en-US" u="sng"/>
              <a:t>fix</a:t>
            </a:r>
            <a:r>
              <a:rPr lang="en-US"/>
              <a:t> is discovered, and the </a:t>
            </a:r>
            <a:r>
              <a:rPr lang="en-US" u="sng"/>
              <a:t>future</a:t>
            </a:r>
            <a:r>
              <a:rPr lang="en-US"/>
              <a:t> is discussed. Using this approach we are able to repair harm and maintain community.</a:t>
            </a:r>
          </a:p>
        </p:txBody>
      </p:sp>
    </p:spTree>
    <p:extLst>
      <p:ext uri="{BB962C8B-B14F-4D97-AF65-F5344CB8AC3E}">
        <p14:creationId xmlns:p14="http://schemas.microsoft.com/office/powerpoint/2010/main" val="65243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2306-167F-45B0-969E-5152A4CD6369}"/>
              </a:ext>
            </a:extLst>
          </p:cNvPr>
          <p:cNvSpPr>
            <a:spLocks noGrp="1"/>
          </p:cNvSpPr>
          <p:nvPr>
            <p:ph type="title"/>
          </p:nvPr>
        </p:nvSpPr>
        <p:spPr/>
        <p:txBody>
          <a:bodyPr/>
          <a:lstStyle/>
          <a:p>
            <a:r>
              <a:rPr lang="en-US"/>
              <a:t>Technology</a:t>
            </a:r>
          </a:p>
        </p:txBody>
      </p:sp>
      <p:sp>
        <p:nvSpPr>
          <p:cNvPr id="3" name="Content Placeholder 2">
            <a:extLst>
              <a:ext uri="{FF2B5EF4-FFF2-40B4-BE49-F238E27FC236}">
                <a16:creationId xmlns:a16="http://schemas.microsoft.com/office/drawing/2014/main" id="{5C800A93-F4FD-416A-BCDF-4211DBD64D8F}"/>
              </a:ext>
            </a:extLst>
          </p:cNvPr>
          <p:cNvSpPr>
            <a:spLocks noGrp="1"/>
          </p:cNvSpPr>
          <p:nvPr>
            <p:ph idx="1"/>
          </p:nvPr>
        </p:nvSpPr>
        <p:spPr>
          <a:xfrm>
            <a:off x="245164" y="2103017"/>
            <a:ext cx="11701670" cy="4622461"/>
          </a:xfrm>
        </p:spPr>
        <p:txBody>
          <a:bodyPr/>
          <a:lstStyle/>
          <a:p>
            <a:r>
              <a:rPr lang="en-US" sz="2800"/>
              <a:t>For academics, each student is given access to a Chromebook; be sure to review and complete the </a:t>
            </a:r>
            <a:r>
              <a:rPr lang="en-US" sz="2800">
                <a:hlinkClick r:id="rId2"/>
              </a:rPr>
              <a:t>Chromebook Agreement Form</a:t>
            </a:r>
            <a:r>
              <a:rPr lang="en-US" sz="2800"/>
              <a:t>.</a:t>
            </a:r>
          </a:p>
          <a:p>
            <a:r>
              <a:rPr lang="en-US" sz="2800">
                <a:hlinkClick r:id="rId3"/>
              </a:rPr>
              <a:t>ClassLink</a:t>
            </a:r>
            <a:r>
              <a:rPr lang="en-US" sz="2800"/>
              <a:t> is where students can find access to every Leon County Schools app, including MS Office, Student Email, and FOCUS.</a:t>
            </a:r>
          </a:p>
          <a:p>
            <a:r>
              <a:rPr lang="en-US" sz="2800">
                <a:hlinkClick r:id="rId4"/>
              </a:rPr>
              <a:t>FOCUS</a:t>
            </a:r>
            <a:r>
              <a:rPr lang="en-US" sz="2800"/>
              <a:t> allows students and parents to access student grades, attendance, schedule, and more.</a:t>
            </a:r>
          </a:p>
        </p:txBody>
      </p:sp>
    </p:spTree>
    <p:extLst>
      <p:ext uri="{BB962C8B-B14F-4D97-AF65-F5344CB8AC3E}">
        <p14:creationId xmlns:p14="http://schemas.microsoft.com/office/powerpoint/2010/main" val="358143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BE5F-2877-4330-BBE1-1A41CCEC9229}"/>
              </a:ext>
            </a:extLst>
          </p:cNvPr>
          <p:cNvSpPr>
            <a:spLocks noGrp="1"/>
          </p:cNvSpPr>
          <p:nvPr>
            <p:ph type="ctrTitle"/>
          </p:nvPr>
        </p:nvSpPr>
        <p:spPr/>
        <p:txBody>
          <a:bodyPr/>
          <a:lstStyle/>
          <a:p>
            <a:r>
              <a:rPr lang="en-US"/>
              <a:t>Meet the Secondary Staff</a:t>
            </a:r>
          </a:p>
        </p:txBody>
      </p:sp>
    </p:spTree>
    <p:extLst>
      <p:ext uri="{BB962C8B-B14F-4D97-AF65-F5344CB8AC3E}">
        <p14:creationId xmlns:p14="http://schemas.microsoft.com/office/powerpoint/2010/main" val="112473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D11CC-BDE5-4A7C-A72D-05D44EE43D1F}"/>
              </a:ext>
            </a:extLst>
          </p:cNvPr>
          <p:cNvSpPr>
            <a:spLocks noGrp="1"/>
          </p:cNvSpPr>
          <p:nvPr>
            <p:ph type="title"/>
          </p:nvPr>
        </p:nvSpPr>
        <p:spPr>
          <a:xfrm>
            <a:off x="121386" y="1421093"/>
            <a:ext cx="5974614" cy="996952"/>
          </a:xfrm>
        </p:spPr>
        <p:txBody>
          <a:bodyPr>
            <a:noAutofit/>
          </a:bodyPr>
          <a:lstStyle/>
          <a:p>
            <a:r>
              <a:rPr lang="en-US" sz="5900"/>
              <a:t>Moses Johnson</a:t>
            </a:r>
          </a:p>
        </p:txBody>
      </p:sp>
      <p:sp>
        <p:nvSpPr>
          <p:cNvPr id="6" name="Picture Placeholder 5">
            <a:extLst>
              <a:ext uri="{FF2B5EF4-FFF2-40B4-BE49-F238E27FC236}">
                <a16:creationId xmlns:a16="http://schemas.microsoft.com/office/drawing/2014/main" id="{D23A711D-C445-46E7-BF1A-F5446942AF21}"/>
              </a:ext>
            </a:extLst>
          </p:cNvPr>
          <p:cNvSpPr>
            <a:spLocks noGrp="1"/>
          </p:cNvSpPr>
          <p:nvPr>
            <p:ph type="pic" sz="quarter" idx="13"/>
          </p:nvPr>
        </p:nvSpPr>
        <p:spPr>
          <a:xfrm>
            <a:off x="6838122" y="0"/>
            <a:ext cx="5353878" cy="6858000"/>
          </a:xfrm>
          <a:solidFill>
            <a:schemeClr val="accent1"/>
          </a:solidFill>
        </p:spPr>
      </p:sp>
      <p:sp>
        <p:nvSpPr>
          <p:cNvPr id="5" name="Text Placeholder 4">
            <a:extLst>
              <a:ext uri="{FF2B5EF4-FFF2-40B4-BE49-F238E27FC236}">
                <a16:creationId xmlns:a16="http://schemas.microsoft.com/office/drawing/2014/main" id="{C0DAF1CA-475E-418C-8CD8-A74ADF16A797}"/>
              </a:ext>
            </a:extLst>
          </p:cNvPr>
          <p:cNvSpPr>
            <a:spLocks noGrp="1"/>
          </p:cNvSpPr>
          <p:nvPr>
            <p:ph type="body" sz="half" idx="2"/>
          </p:nvPr>
        </p:nvSpPr>
        <p:spPr>
          <a:xfrm>
            <a:off x="119270" y="2344684"/>
            <a:ext cx="7065518" cy="3516365"/>
          </a:xfrm>
        </p:spPr>
        <p:txBody>
          <a:bodyPr>
            <a:normAutofit/>
          </a:bodyPr>
          <a:lstStyle/>
          <a:p>
            <a:pPr fontAlgn="base"/>
            <a:r>
              <a:rPr lang="en-US" sz="2400"/>
              <a:t>Hello, my name is Moses Johnson III. I am serving as Dean of Secondary this year. I am excited about supporting our instructional staff, engaging students, and strengthening the relationships within our school. I am happy to be facilitating academic interventions and engaging with the school as we continue growing our heritage and creating trails!</a:t>
            </a:r>
          </a:p>
        </p:txBody>
      </p:sp>
      <p:pic>
        <p:nvPicPr>
          <p:cNvPr id="1026" name="Picture 2" descr="A picture containing person, wall, indoor, posing&#10;&#10;Description automatically generated">
            <a:extLst>
              <a:ext uri="{FF2B5EF4-FFF2-40B4-BE49-F238E27FC236}">
                <a16:creationId xmlns:a16="http://schemas.microsoft.com/office/drawing/2014/main" id="{EBF91F1B-58B6-4FBE-9114-D90A2E191FF1}"/>
              </a:ext>
            </a:extLst>
          </p:cNvPr>
          <p:cNvPicPr>
            <a:picLocks noChangeAspect="1" noChangeArrowheads="1"/>
          </p:cNvPicPr>
          <p:nvPr/>
        </p:nvPicPr>
        <p:blipFill>
          <a:blip r:embed="rId2"/>
          <a:srcRect/>
          <a:stretch>
            <a:fillRect/>
          </a:stretch>
        </p:blipFill>
        <p:spPr bwMode="auto">
          <a:xfrm>
            <a:off x="8354894" y="1762125"/>
            <a:ext cx="2667000" cy="33337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61690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D11CC-BDE5-4A7C-A72D-05D44EE43D1F}"/>
              </a:ext>
            </a:extLst>
          </p:cNvPr>
          <p:cNvSpPr>
            <a:spLocks noGrp="1"/>
          </p:cNvSpPr>
          <p:nvPr>
            <p:ph type="title"/>
          </p:nvPr>
        </p:nvSpPr>
        <p:spPr>
          <a:xfrm>
            <a:off x="119270" y="727522"/>
            <a:ext cx="5974614" cy="1617163"/>
          </a:xfrm>
        </p:spPr>
        <p:txBody>
          <a:bodyPr>
            <a:noAutofit/>
          </a:bodyPr>
          <a:lstStyle/>
          <a:p>
            <a:r>
              <a:rPr lang="en-US" sz="5900"/>
              <a:t>Christian Amos</a:t>
            </a:r>
          </a:p>
        </p:txBody>
      </p:sp>
      <p:sp>
        <p:nvSpPr>
          <p:cNvPr id="6" name="Picture Placeholder 5">
            <a:extLst>
              <a:ext uri="{FF2B5EF4-FFF2-40B4-BE49-F238E27FC236}">
                <a16:creationId xmlns:a16="http://schemas.microsoft.com/office/drawing/2014/main" id="{D23A711D-C445-46E7-BF1A-F5446942AF21}"/>
              </a:ext>
            </a:extLst>
          </p:cNvPr>
          <p:cNvSpPr>
            <a:spLocks noGrp="1"/>
          </p:cNvSpPr>
          <p:nvPr>
            <p:ph type="pic" sz="quarter" idx="13"/>
          </p:nvPr>
        </p:nvSpPr>
        <p:spPr>
          <a:xfrm>
            <a:off x="6838122" y="0"/>
            <a:ext cx="5353878" cy="6858000"/>
          </a:xfrm>
          <a:solidFill>
            <a:schemeClr val="accent1"/>
          </a:solidFill>
        </p:spPr>
      </p:sp>
      <p:sp>
        <p:nvSpPr>
          <p:cNvPr id="5" name="Text Placeholder 4">
            <a:extLst>
              <a:ext uri="{FF2B5EF4-FFF2-40B4-BE49-F238E27FC236}">
                <a16:creationId xmlns:a16="http://schemas.microsoft.com/office/drawing/2014/main" id="{C0DAF1CA-475E-418C-8CD8-A74ADF16A797}"/>
              </a:ext>
            </a:extLst>
          </p:cNvPr>
          <p:cNvSpPr>
            <a:spLocks noGrp="1"/>
          </p:cNvSpPr>
          <p:nvPr>
            <p:ph type="body" sz="half" idx="2"/>
          </p:nvPr>
        </p:nvSpPr>
        <p:spPr>
          <a:xfrm>
            <a:off x="119270" y="2344684"/>
            <a:ext cx="7065518" cy="3516365"/>
          </a:xfrm>
        </p:spPr>
        <p:txBody>
          <a:bodyPr>
            <a:normAutofit lnSpcReduction="10000"/>
          </a:bodyPr>
          <a:lstStyle/>
          <a:p>
            <a:pPr fontAlgn="base"/>
            <a:r>
              <a:rPr lang="en-US" sz="2400"/>
              <a:t>My name is Coach Amos.</a:t>
            </a:r>
          </a:p>
          <a:p>
            <a:pPr fontAlgn="base"/>
            <a:r>
              <a:rPr lang="en-US" sz="2400"/>
              <a:t>I teach Physical Education and Math 6-9.</a:t>
            </a:r>
          </a:p>
          <a:p>
            <a:pPr fontAlgn="base"/>
            <a:r>
              <a:rPr lang="en-US" sz="2400"/>
              <a:t>Ms. Vasquez assists as Paraprofessional in my classroom.</a:t>
            </a:r>
          </a:p>
          <a:p>
            <a:pPr fontAlgn="base"/>
            <a:r>
              <a:rPr lang="en-US" sz="2400" u="sng"/>
              <a:t>Things To Know</a:t>
            </a:r>
          </a:p>
          <a:p>
            <a:pPr fontAlgn="base"/>
            <a:r>
              <a:rPr lang="en-US" sz="2400"/>
              <a:t>-I give a lot of credit for effort when grading. </a:t>
            </a:r>
          </a:p>
          <a:p>
            <a:pPr fontAlgn="base"/>
            <a:r>
              <a:rPr lang="en-US" sz="2400"/>
              <a:t>-If you see a grade of 50 or lower in Focus that means the student turned nothing in to grade.</a:t>
            </a:r>
          </a:p>
        </p:txBody>
      </p:sp>
      <p:pic>
        <p:nvPicPr>
          <p:cNvPr id="1026" name="Picture 2">
            <a:extLst>
              <a:ext uri="{FF2B5EF4-FFF2-40B4-BE49-F238E27FC236}">
                <a16:creationId xmlns:a16="http://schemas.microsoft.com/office/drawing/2014/main" id="{EBF91F1B-58B6-4FBE-9114-D90A2E191FF1}"/>
              </a:ext>
            </a:extLst>
          </p:cNvPr>
          <p:cNvPicPr>
            <a:picLocks noChangeAspect="1" noChangeArrowheads="1"/>
          </p:cNvPicPr>
          <p:nvPr/>
        </p:nvPicPr>
        <p:blipFill>
          <a:blip r:embed="rId2"/>
          <a:srcRect/>
          <a:stretch>
            <a:fillRect/>
          </a:stretch>
        </p:blipFill>
        <p:spPr bwMode="auto">
          <a:xfrm rot="5400000">
            <a:off x="7705218" y="1905674"/>
            <a:ext cx="3951975" cy="297476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31842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D11CC-BDE5-4A7C-A72D-05D44EE43D1F}"/>
              </a:ext>
            </a:extLst>
          </p:cNvPr>
          <p:cNvSpPr>
            <a:spLocks noGrp="1"/>
          </p:cNvSpPr>
          <p:nvPr>
            <p:ph type="title"/>
          </p:nvPr>
        </p:nvSpPr>
        <p:spPr>
          <a:xfrm>
            <a:off x="132522" y="727522"/>
            <a:ext cx="5535194" cy="1617163"/>
          </a:xfrm>
        </p:spPr>
        <p:txBody>
          <a:bodyPr>
            <a:normAutofit/>
          </a:bodyPr>
          <a:lstStyle/>
          <a:p>
            <a:r>
              <a:rPr lang="en-US" sz="6600"/>
              <a:t>Bryan Bair</a:t>
            </a:r>
          </a:p>
        </p:txBody>
      </p:sp>
      <p:sp>
        <p:nvSpPr>
          <p:cNvPr id="6" name="Picture Placeholder 5">
            <a:extLst>
              <a:ext uri="{FF2B5EF4-FFF2-40B4-BE49-F238E27FC236}">
                <a16:creationId xmlns:a16="http://schemas.microsoft.com/office/drawing/2014/main" id="{D23A711D-C445-46E7-BF1A-F5446942AF21}"/>
              </a:ext>
            </a:extLst>
          </p:cNvPr>
          <p:cNvSpPr>
            <a:spLocks noGrp="1"/>
          </p:cNvSpPr>
          <p:nvPr>
            <p:ph type="pic" sz="quarter" idx="13"/>
          </p:nvPr>
        </p:nvSpPr>
        <p:spPr>
          <a:xfrm>
            <a:off x="6851374" y="0"/>
            <a:ext cx="5340626" cy="6858000"/>
          </a:xfrm>
          <a:solidFill>
            <a:schemeClr val="accent1"/>
          </a:solidFill>
        </p:spPr>
      </p:sp>
      <p:sp>
        <p:nvSpPr>
          <p:cNvPr id="5" name="Text Placeholder 4">
            <a:extLst>
              <a:ext uri="{FF2B5EF4-FFF2-40B4-BE49-F238E27FC236}">
                <a16:creationId xmlns:a16="http://schemas.microsoft.com/office/drawing/2014/main" id="{C0DAF1CA-475E-418C-8CD8-A74ADF16A797}"/>
              </a:ext>
            </a:extLst>
          </p:cNvPr>
          <p:cNvSpPr>
            <a:spLocks noGrp="1"/>
          </p:cNvSpPr>
          <p:nvPr>
            <p:ph type="body" sz="half" idx="2"/>
          </p:nvPr>
        </p:nvSpPr>
        <p:spPr>
          <a:xfrm>
            <a:off x="132522" y="2344684"/>
            <a:ext cx="6718597" cy="4215142"/>
          </a:xfrm>
        </p:spPr>
        <p:txBody>
          <a:bodyPr>
            <a:normAutofit/>
          </a:bodyPr>
          <a:lstStyle/>
          <a:p>
            <a:r>
              <a:rPr lang="en-US" sz="2200"/>
              <a:t>Hello, my name is Mr. Bair and I teach World History, Civics, US History, and US Government.  This is my 3rd year teaching at Heritage Trails.</a:t>
            </a:r>
          </a:p>
          <a:p>
            <a:r>
              <a:rPr lang="en-US" sz="2200" u="sng"/>
              <a:t>Things To Know</a:t>
            </a:r>
          </a:p>
          <a:p>
            <a:r>
              <a:rPr lang="en-US" sz="2200"/>
              <a:t>-Grades:  75% Class Participation, 25% Quizzes</a:t>
            </a:r>
          </a:p>
          <a:p>
            <a:r>
              <a:rPr lang="en-US" sz="2200"/>
              <a:t>-Make up work is expected within a week of missed assignments, unless otherwise agreed upon.</a:t>
            </a:r>
          </a:p>
          <a:p>
            <a:endParaRPr lang="en-US"/>
          </a:p>
        </p:txBody>
      </p:sp>
      <p:pic>
        <p:nvPicPr>
          <p:cNvPr id="1026" name="Picture 2" descr="https://www.leonschools.net/cms/lib/FL01903265/Centricity/Domain/4354/Bair_crop.png">
            <a:extLst>
              <a:ext uri="{FF2B5EF4-FFF2-40B4-BE49-F238E27FC236}">
                <a16:creationId xmlns:a16="http://schemas.microsoft.com/office/drawing/2014/main" id="{EBF91F1B-58B6-4FBE-9114-D90A2E191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777" y="1762125"/>
            <a:ext cx="3333750" cy="33337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63752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ED11CC-BDE5-4A7C-A72D-05D44EE43D1F}"/>
              </a:ext>
            </a:extLst>
          </p:cNvPr>
          <p:cNvSpPr>
            <a:spLocks noGrp="1"/>
          </p:cNvSpPr>
          <p:nvPr>
            <p:ph type="title"/>
          </p:nvPr>
        </p:nvSpPr>
        <p:spPr>
          <a:xfrm>
            <a:off x="194280" y="298174"/>
            <a:ext cx="6093884" cy="913449"/>
          </a:xfrm>
        </p:spPr>
        <p:txBody>
          <a:bodyPr>
            <a:noAutofit/>
          </a:bodyPr>
          <a:lstStyle/>
          <a:p>
            <a:r>
              <a:rPr lang="en-US" sz="5700"/>
              <a:t>Elizabeth Bigness</a:t>
            </a:r>
          </a:p>
        </p:txBody>
      </p:sp>
      <p:sp>
        <p:nvSpPr>
          <p:cNvPr id="6" name="Picture Placeholder 5">
            <a:extLst>
              <a:ext uri="{FF2B5EF4-FFF2-40B4-BE49-F238E27FC236}">
                <a16:creationId xmlns:a16="http://schemas.microsoft.com/office/drawing/2014/main" id="{D23A711D-C445-46E7-BF1A-F5446942AF21}"/>
              </a:ext>
            </a:extLst>
          </p:cNvPr>
          <p:cNvSpPr>
            <a:spLocks noGrp="1"/>
          </p:cNvSpPr>
          <p:nvPr>
            <p:ph type="pic" sz="quarter" idx="13"/>
          </p:nvPr>
        </p:nvSpPr>
        <p:spPr>
          <a:xfrm>
            <a:off x="6908612" y="0"/>
            <a:ext cx="5283387" cy="6858000"/>
          </a:xfrm>
          <a:solidFill>
            <a:schemeClr val="accent1"/>
          </a:solidFill>
        </p:spPr>
      </p:sp>
      <p:sp>
        <p:nvSpPr>
          <p:cNvPr id="5" name="Text Placeholder 4">
            <a:extLst>
              <a:ext uri="{FF2B5EF4-FFF2-40B4-BE49-F238E27FC236}">
                <a16:creationId xmlns:a16="http://schemas.microsoft.com/office/drawing/2014/main" id="{C0DAF1CA-475E-418C-8CD8-A74ADF16A797}"/>
              </a:ext>
            </a:extLst>
          </p:cNvPr>
          <p:cNvSpPr>
            <a:spLocks noGrp="1"/>
          </p:cNvSpPr>
          <p:nvPr>
            <p:ph type="body" sz="half" idx="2"/>
          </p:nvPr>
        </p:nvSpPr>
        <p:spPr>
          <a:xfrm>
            <a:off x="194279" y="1321428"/>
            <a:ext cx="7034515" cy="5397423"/>
          </a:xfrm>
        </p:spPr>
        <p:txBody>
          <a:bodyPr>
            <a:normAutofit fontScale="85000" lnSpcReduction="20000"/>
          </a:bodyPr>
          <a:lstStyle/>
          <a:p>
            <a:r>
              <a:rPr lang="en-US" sz="2200"/>
              <a:t>I have been teaching middle school science for almost 15 years, this is my first year for high school math.</a:t>
            </a:r>
          </a:p>
          <a:p>
            <a:r>
              <a:rPr lang="en-US" sz="2200"/>
              <a:t>My paraprofessional is K. James</a:t>
            </a:r>
          </a:p>
          <a:p>
            <a:r>
              <a:rPr lang="en-US" sz="2200" u="sng"/>
              <a:t>Things To Know</a:t>
            </a:r>
          </a:p>
          <a:p>
            <a:r>
              <a:rPr lang="en-US" sz="2200"/>
              <a:t>-I keep healthy snacks in the room so if a student is hungry they can grab something. </a:t>
            </a:r>
          </a:p>
          <a:p>
            <a:r>
              <a:rPr lang="en-US" sz="2200"/>
              <a:t>-I try to allow students some decompression time on our circle days as long as they have no missing assignments. </a:t>
            </a:r>
          </a:p>
          <a:p>
            <a:r>
              <a:rPr lang="en-US" sz="2200"/>
              <a:t>-Most assignments can be turned in late (as long as it is in by the last day of the 9 weeks). I also generally allow students to redo tests. </a:t>
            </a:r>
          </a:p>
          <a:p>
            <a:r>
              <a:rPr lang="en-US" sz="2200"/>
              <a:t>-All of my classes are driven by the Florida State Standards and I use a variety of resources to help students master those standards. </a:t>
            </a:r>
          </a:p>
          <a:p>
            <a:r>
              <a:rPr lang="en-US" sz="2200"/>
              <a:t>-Geometry and Algebra 1B both have an End of Course Exam and 8th grade Science will take the Statewide Science Assessment at the end of the year.</a:t>
            </a:r>
          </a:p>
        </p:txBody>
      </p:sp>
      <p:pic>
        <p:nvPicPr>
          <p:cNvPr id="1026" name="Picture 2">
            <a:extLst>
              <a:ext uri="{FF2B5EF4-FFF2-40B4-BE49-F238E27FC236}">
                <a16:creationId xmlns:a16="http://schemas.microsoft.com/office/drawing/2014/main" id="{EBF91F1B-58B6-4FBE-9114-D90A2E191FF1}"/>
              </a:ext>
            </a:extLst>
          </p:cNvPr>
          <p:cNvPicPr>
            <a:picLocks noChangeAspect="1" noChangeArrowheads="1"/>
          </p:cNvPicPr>
          <p:nvPr/>
        </p:nvPicPr>
        <p:blipFill>
          <a:blip r:embed="rId2"/>
          <a:stretch>
            <a:fillRect/>
          </a:stretch>
        </p:blipFill>
        <p:spPr bwMode="auto">
          <a:xfrm>
            <a:off x="8043522" y="1762125"/>
            <a:ext cx="3333750" cy="333375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844889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0</TotalTime>
  <Words>1492</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Century Gothic</vt:lpstr>
      <vt:lpstr>Wingdings 2</vt:lpstr>
      <vt:lpstr>Quotable</vt:lpstr>
      <vt:lpstr>Welcome to Open House</vt:lpstr>
      <vt:lpstr>Team and Contacts</vt:lpstr>
      <vt:lpstr>Restorative Practices</vt:lpstr>
      <vt:lpstr>Technology</vt:lpstr>
      <vt:lpstr>Meet the Secondary Staff</vt:lpstr>
      <vt:lpstr>Moses Johnson</vt:lpstr>
      <vt:lpstr>Christian Amos</vt:lpstr>
      <vt:lpstr>Bryan Bair</vt:lpstr>
      <vt:lpstr>Elizabeth Bigness</vt:lpstr>
      <vt:lpstr>Gregory Buchanan</vt:lpstr>
      <vt:lpstr>Charles Chatman</vt:lpstr>
      <vt:lpstr>Jason Martin</vt:lpstr>
      <vt:lpstr>Kenneth Wright</vt:lpstr>
      <vt:lpstr>Relationship Agreement</vt:lpstr>
      <vt:lpstr>Relationship Agreement</vt:lpstr>
      <vt:lpstr>Feelings and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House</dc:title>
  <dc:creator>Buchanan, Gregory</dc:creator>
  <cp:lastModifiedBy>Alvis, Amy</cp:lastModifiedBy>
  <cp:revision>14</cp:revision>
  <dcterms:created xsi:type="dcterms:W3CDTF">2021-09-21T00:39:33Z</dcterms:created>
  <dcterms:modified xsi:type="dcterms:W3CDTF">2021-09-23T12:53:00Z</dcterms:modified>
</cp:coreProperties>
</file>